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4" r:id="rId9"/>
    <p:sldId id="265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4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3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7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8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0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6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8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1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5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3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86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06C65-6198-4F17-9480-00B3C945402F}" type="datetimeFigureOut">
              <a:rPr lang="ru-RU" smtClean="0"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C25B3-D05A-4DB0-BFB7-65206E341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2708920"/>
            <a:ext cx="77680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ru-RU" sz="28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Тема. Обобщающий урок по разделу «Страна  </a:t>
            </a:r>
          </a:p>
          <a:p>
            <a:pPr marL="0" indent="0" algn="ctr">
              <a:buNone/>
            </a:pPr>
            <a:r>
              <a:rPr lang="ru-RU" sz="28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cap="none" spc="0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Вообразилия</a:t>
            </a:r>
            <a:r>
              <a:rPr lang="ru-RU" sz="28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». Повторяю и творю </a:t>
            </a:r>
            <a:endParaRPr lang="ru-RU" sz="28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63688" y="1340768"/>
            <a:ext cx="68079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Урок русской литературы в 3 «Д» классе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3749" y="4077072"/>
            <a:ext cx="638392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>
              <a:buNone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algn="ctr">
              <a:buNone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первой квалификационной категории</a:t>
            </a:r>
          </a:p>
          <a:p>
            <a:pPr marL="0" indent="0">
              <a:buNone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Хомич Алеся Васильевна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3557" y="5949280"/>
            <a:ext cx="1005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2016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6253" y="260648"/>
            <a:ext cx="88292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Государственное учреждение образования «Средняя школа № 8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г.Жодино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846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latin typeface="Monotype Corsiva" pitchFamily="66" charset="0"/>
                <a:cs typeface="Times New Roman" pitchFamily="18" charset="0"/>
              </a:rPr>
              <a:t>Астрид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 Анна Эмилия Линдгрен – </a:t>
            </a:r>
            <a:br>
              <a:rPr lang="ru-RU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шведская писательница</a:t>
            </a:r>
            <a:endParaRPr lang="ru-RU" sz="36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4680520" cy="518457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3000" dirty="0" smtClean="0">
                <a:latin typeface="Monotype Corsiva" pitchFamily="66" charset="0"/>
                <a:cs typeface="Times New Roman" pitchFamily="18" charset="0"/>
              </a:rPr>
              <a:t>Музей сказок </a:t>
            </a:r>
            <a:r>
              <a:rPr lang="ru-RU" sz="3000" dirty="0" err="1" smtClean="0">
                <a:latin typeface="Monotype Corsiva" pitchFamily="66" charset="0"/>
                <a:cs typeface="Times New Roman" pitchFamily="18" charset="0"/>
              </a:rPr>
              <a:t>А.Линдгрен</a:t>
            </a:r>
            <a:r>
              <a:rPr lang="ru-RU" sz="3000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000" dirty="0" err="1" smtClean="0">
                <a:latin typeface="Monotype Corsiva" pitchFamily="66" charset="0"/>
                <a:cs typeface="Times New Roman" pitchFamily="18" charset="0"/>
              </a:rPr>
              <a:t>Юнибакен</a:t>
            </a:r>
            <a:r>
              <a:rPr lang="ru-RU" sz="3000" dirty="0" smtClean="0">
                <a:latin typeface="Monotype Corsiva" pitchFamily="66" charset="0"/>
                <a:cs typeface="Times New Roman" pitchFamily="18" charset="0"/>
              </a:rPr>
              <a:t>»</a:t>
            </a:r>
            <a:endParaRPr lang="ru-RU" sz="3000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lind2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343" r="3516" b="4222"/>
          <a:stretch/>
        </p:blipFill>
        <p:spPr bwMode="auto">
          <a:xfrm>
            <a:off x="5287324" y="1441425"/>
            <a:ext cx="3328007" cy="2613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4" y="4149080"/>
            <a:ext cx="3328007" cy="221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1390141940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747990"/>
            <a:ext cx="4728231" cy="262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40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Пословицы</a:t>
            </a: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dirty="0" smtClean="0">
                <a:latin typeface="Monotype Corsiva" pitchFamily="66" charset="0"/>
                <a:cs typeface="Times New Roman" pitchFamily="18" charset="0"/>
              </a:rPr>
            </a:br>
            <a:endParaRPr lang="ru-RU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280920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Чтение – лучшее учение.</a:t>
            </a:r>
          </a:p>
          <a:p>
            <a:pPr marL="0" indent="0" algn="ctr">
              <a:buNone/>
            </a:pPr>
            <a:endParaRPr lang="ru-RU" sz="1000" dirty="0" smtClean="0">
              <a:latin typeface="Monotype Corsiva" pitchFamily="66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Землю красит солнце, а человека труд.</a:t>
            </a:r>
          </a:p>
          <a:p>
            <a:pPr marL="0" indent="0" algn="ctr">
              <a:buNone/>
            </a:pPr>
            <a:endParaRPr lang="ru-RU" sz="1000" dirty="0" smtClean="0">
              <a:latin typeface="Monotype Corsiva" pitchFamily="66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Двое пашут – семеро руками машут.</a:t>
            </a:r>
            <a:endParaRPr lang="ru-RU" sz="3600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33" y="4797152"/>
            <a:ext cx="1791655" cy="179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8765"/>
            <a:ext cx="2843808" cy="234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1"/>
            <a:ext cx="3788036" cy="329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51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6" y="3501008"/>
            <a:ext cx="4175399" cy="295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4751"/>
            <a:ext cx="3290467" cy="328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2516" y="2564904"/>
            <a:ext cx="72689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урок!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89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628800"/>
            <a:ext cx="4032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 городами сёлами,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Где солнышко веселое</a:t>
            </a:r>
          </a:p>
          <a:p>
            <a:pPr algn="ctr"/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Не гаснет в небе радуга,</a:t>
            </a:r>
          </a:p>
          <a:p>
            <a:pPr algn="ctr"/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всё вокруг цветет.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Там распевают песенки,</a:t>
            </a:r>
          </a:p>
          <a:p>
            <a:pPr algn="ctr"/>
            <a:r>
              <a:rPr lang="ru-RU" sz="28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Там песенки- </a:t>
            </a:r>
            <a:r>
              <a:rPr lang="ru-RU" sz="2800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чудесенки</a:t>
            </a:r>
            <a:endParaRPr lang="ru-RU" sz="28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можете представить,</a:t>
            </a:r>
          </a:p>
          <a:p>
            <a:pPr algn="ctr"/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лето круглый год!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628800"/>
            <a:ext cx="4392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ПРИПЕВ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Страна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Вообразилия</a:t>
            </a:r>
            <a:endParaRPr lang="ru-RU" sz="2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Ни Конго, ни Бразилия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Скучающих, зевающих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стране той не найдешь.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стране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Вообразилии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Романтика флотилии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Страна </a:t>
            </a:r>
            <a:r>
              <a:rPr lang="ru-RU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Вообразилия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везде,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Где ты живешь.</a:t>
            </a:r>
            <a:endParaRPr lang="ru-RU" sz="28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22" y="4797152"/>
            <a:ext cx="9163622" cy="205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9718"/>
            <a:ext cx="2503390" cy="24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9047"/>
            <a:ext cx="2066595" cy="188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4" y="548680"/>
            <a:ext cx="6745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Страна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Вообразилия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вообразил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1049" y="1464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7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548681"/>
            <a:ext cx="5400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dirty="0" smtClean="0">
              <a:latin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Там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чудеса случаются,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все мечты сбываются,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Там никогда не хмурятся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пальцем не грозят.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Там праздник не кончается,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Там люди улыбаются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можете представить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Не говорят «нельзя»!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ПРИПЕВ</a:t>
            </a:r>
            <a:endParaRPr lang="ru-RU" sz="28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95228"/>
            <a:ext cx="3563888" cy="35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4" y="2852936"/>
            <a:ext cx="288352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505"/>
            <a:ext cx="1843572" cy="203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21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76672"/>
            <a:ext cx="50943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/>
              </a:rPr>
              <a:t>В </a:t>
            </a:r>
            <a:r>
              <a:rPr lang="ru-RU" sz="2800" dirty="0">
                <a:solidFill>
                  <a:srgbClr val="FF0000"/>
                </a:solidFill>
                <a:latin typeface="Times New Roman"/>
              </a:rPr>
              <a:t>стране </a:t>
            </a:r>
            <a:r>
              <a:rPr lang="ru-RU" sz="2800" dirty="0" err="1">
                <a:solidFill>
                  <a:srgbClr val="FF0000"/>
                </a:solidFill>
                <a:latin typeface="Times New Roman"/>
              </a:rPr>
              <a:t>Вообразилии</a:t>
            </a:r>
            <a:endParaRPr lang="ru-RU" sz="2800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FFC000"/>
                </a:solidFill>
                <a:latin typeface="Times New Roman"/>
              </a:rPr>
              <a:t>Лукавый кот </a:t>
            </a:r>
            <a:r>
              <a:rPr lang="ru-RU" sz="2800" dirty="0" err="1">
                <a:solidFill>
                  <a:srgbClr val="FFC000"/>
                </a:solidFill>
                <a:latin typeface="Times New Roman"/>
              </a:rPr>
              <a:t>Базилио</a:t>
            </a:r>
            <a:endParaRPr lang="ru-RU" sz="2800" dirty="0">
              <a:solidFill>
                <a:srgbClr val="FFC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latin typeface="Times New Roman"/>
              </a:rPr>
              <a:t>С хитрющею Алисою</a:t>
            </a:r>
            <a:endParaRPr lang="ru-RU" sz="2800" dirty="0">
              <a:solidFill>
                <a:srgbClr val="0070C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B050"/>
                </a:solidFill>
                <a:latin typeface="Times New Roman"/>
              </a:rPr>
              <a:t>Зовут на честный бал.</a:t>
            </a:r>
            <a:endParaRPr lang="ru-RU" sz="2800" dirty="0">
              <a:solidFill>
                <a:srgbClr val="00B05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/>
              </a:rPr>
              <a:t>Там не живут обманщики,</a:t>
            </a:r>
            <a:endParaRPr lang="ru-RU" sz="2800" dirty="0">
              <a:solidFill>
                <a:srgbClr val="7030A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latin typeface="Times New Roman"/>
              </a:rPr>
              <a:t>Там зайцы барабанщики</a:t>
            </a:r>
            <a:endParaRPr lang="ru-RU" sz="2800" dirty="0"/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B050"/>
                </a:solidFill>
                <a:latin typeface="Times New Roman"/>
              </a:rPr>
              <a:t>И можете представить</a:t>
            </a:r>
            <a:endParaRPr lang="ru-RU" sz="2800" dirty="0">
              <a:solidFill>
                <a:srgbClr val="00B05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accent2"/>
                </a:solidFill>
                <a:latin typeface="Times New Roman"/>
              </a:rPr>
              <a:t>Там нет воображал!</a:t>
            </a:r>
            <a:endParaRPr lang="ru-RU" sz="2800" dirty="0">
              <a:solidFill>
                <a:schemeClr val="accent2"/>
              </a:solidFill>
            </a:endParaRPr>
          </a:p>
          <a:p>
            <a:pPr algn="ctr">
              <a:spcAft>
                <a:spcPts val="0"/>
              </a:spcAft>
            </a:pPr>
            <a:endParaRPr lang="ru-RU" sz="2800" dirty="0" smtClean="0">
              <a:latin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/>
              </a:rPr>
              <a:t>ПРИПЕВ</a:t>
            </a:r>
            <a:endParaRPr lang="ru-RU" sz="28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</a:rPr>
              <a:t> </a:t>
            </a:r>
            <a:endParaRPr lang="ru-RU" dirty="0">
              <a:effectLst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1537"/>
            <a:ext cx="9144000" cy="200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7970"/>
            <a:ext cx="2845371" cy="491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1685553" cy="215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83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7344"/>
            <a:ext cx="2638648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97743"/>
            <a:ext cx="2638648" cy="214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62ebd050b1d204c2d0b84917ce5db7cf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29936"/>
            <a:ext cx="5621424" cy="278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Воображение</a:t>
            </a:r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dirty="0">
                <a:latin typeface="Monotype Corsiva" pitchFamily="66" charset="0"/>
                <a:cs typeface="Times New Roman" pitchFamily="18" charset="0"/>
              </a:rPr>
              <a:t>или </a:t>
            </a: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фантазия</a:t>
            </a:r>
            <a:r>
              <a:rPr lang="ru-RU" sz="4000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>умение мысленно представить сказанное и фантазировать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97743"/>
            <a:ext cx="5621424" cy="21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21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2b2e28b2bdd132a6c11adcbcd179527e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2" y="-171399"/>
            <a:ext cx="228097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1992"/>
            <a:ext cx="2232248" cy="234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21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Алан Александр </a:t>
            </a:r>
            <a:r>
              <a:rPr lang="ru-RU" sz="3600" b="1" dirty="0" err="1">
                <a:latin typeface="Monotype Corsiva" pitchFamily="66" charset="0"/>
                <a:cs typeface="Times New Roman" pitchFamily="18" charset="0"/>
              </a:rPr>
              <a:t>Милн</a:t>
            </a:r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–</a:t>
            </a:r>
            <a:br>
              <a:rPr lang="ru-RU" sz="3600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600" dirty="0">
                <a:latin typeface="Monotype Corsiva" pitchFamily="66" charset="0"/>
                <a:cs typeface="Times New Roman" pitchFamily="18" charset="0"/>
              </a:rPr>
              <a:t>английский писатель </a:t>
            </a:r>
          </a:p>
        </p:txBody>
      </p:sp>
      <p:pic>
        <p:nvPicPr>
          <p:cNvPr id="4" name="Рисунок 3" descr="C:\Users\Admin\Desktop\KnTCoV1GU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1" y="1628800"/>
            <a:ext cx="3475227" cy="2576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винни медвед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73" y="4293096"/>
            <a:ext cx="2215154" cy="174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712360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1" y="4205630"/>
            <a:ext cx="1248921" cy="179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1080120" cy="187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4968552" cy="5472608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Кто </a:t>
            </a:r>
            <a:r>
              <a:rPr lang="ru-RU" sz="2800" dirty="0">
                <a:latin typeface="Monotype Corsiva" pitchFamily="66" charset="0"/>
                <a:cs typeface="Times New Roman" pitchFamily="18" charset="0"/>
              </a:rPr>
              <a:t>автор повести-сказки «Винни-Пух и все-все-все»;</a:t>
            </a:r>
          </a:p>
          <a:p>
            <a:pPr lvl="0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Как </a:t>
            </a:r>
            <a:r>
              <a:rPr lang="ru-RU" sz="2800" dirty="0">
                <a:latin typeface="Monotype Corsiva" pitchFamily="66" charset="0"/>
                <a:cs typeface="Times New Roman" pitchFamily="18" charset="0"/>
              </a:rPr>
              <a:t>был придуман Винни-Пух?</a:t>
            </a:r>
          </a:p>
          <a:p>
            <a:pPr lvl="0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Кто </a:t>
            </a:r>
            <a:r>
              <a:rPr lang="ru-RU" sz="2800" dirty="0">
                <a:latin typeface="Monotype Corsiva" pitchFamily="66" charset="0"/>
                <a:cs typeface="Times New Roman" pitchFamily="18" charset="0"/>
              </a:rPr>
              <a:t>перевёл книгу с английского языка на русский?</a:t>
            </a:r>
          </a:p>
          <a:p>
            <a:pPr lvl="0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Как </a:t>
            </a:r>
            <a:r>
              <a:rPr lang="ru-RU" sz="2800" dirty="0">
                <a:latin typeface="Monotype Corsiva" pitchFamily="66" charset="0"/>
                <a:cs typeface="Times New Roman" pitchFamily="18" charset="0"/>
              </a:rPr>
              <a:t>возникло имя Винни-Пух?</a:t>
            </a:r>
          </a:p>
          <a:p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Российский </a:t>
            </a:r>
            <a:r>
              <a:rPr lang="ru-RU" sz="2800" dirty="0">
                <a:latin typeface="Monotype Corsiva" pitchFamily="66" charset="0"/>
                <a:cs typeface="Times New Roman" pitchFamily="18" charset="0"/>
              </a:rPr>
              <a:t>актёр театра и кино, который озвучивал российского Винни-Пуха </a:t>
            </a:r>
          </a:p>
        </p:txBody>
      </p:sp>
    </p:spTree>
    <p:extLst>
      <p:ext uri="{BB962C8B-B14F-4D97-AF65-F5344CB8AC3E}">
        <p14:creationId xmlns:p14="http://schemas.microsoft.com/office/powerpoint/2010/main" val="218721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Глеб 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Горбовский  «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Розовый слон»</a:t>
            </a:r>
            <a:endParaRPr lang="ru-RU" sz="3600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844717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248789"/>
            <a:ext cx="2784709" cy="269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1242476"/>
            <a:ext cx="21900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УЗНАЛ</a:t>
            </a:r>
            <a:endParaRPr lang="ru-RU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2383125"/>
            <a:ext cx="26565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Африка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5044" y="3293513"/>
            <a:ext cx="2247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Индия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031805"/>
            <a:ext cx="2135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итьё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75044" y="4921959"/>
            <a:ext cx="2023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Хобот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5681" y="1732373"/>
            <a:ext cx="1430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59265" y="4031805"/>
            <a:ext cx="1340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Monotype Corsiva" pitchFamily="66" charset="0"/>
                <a:cs typeface="Times New Roman" pitchFamily="18" charset="0"/>
              </a:rPr>
              <a:t>Баобаб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31" y="3426222"/>
            <a:ext cx="2866362" cy="338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10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Рудольф Эрих </a:t>
            </a:r>
            <a:r>
              <a:rPr lang="ru-RU" sz="3600" b="1" dirty="0" err="1" smtClean="0">
                <a:latin typeface="Monotype Corsiva" pitchFamily="66" charset="0"/>
                <a:cs typeface="Times New Roman" pitchFamily="18" charset="0"/>
              </a:rPr>
              <a:t>Распе</a:t>
            </a: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– </a:t>
            </a:r>
            <a:br>
              <a:rPr lang="ru-RU" sz="3600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немецкий профессор древней истории, археолог, библиотекарь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1439" y="1973246"/>
            <a:ext cx="5040560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История барона из немецкого города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Боденведера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Перевод Корнея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Чуковского</a:t>
            </a:r>
            <a:endParaRPr lang="ru-RU" sz="2600" dirty="0"/>
          </a:p>
        </p:txBody>
      </p:sp>
      <p:pic>
        <p:nvPicPr>
          <p:cNvPr id="5122" name="Picture 2" descr="C:\Users\Admin\Desktop\pravdivaja_istorija_barona_mjunhgauzen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762" y="1454866"/>
            <a:ext cx="2029059" cy="229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33e9aa9ee6ecb57e69e553aa497361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34" y="4385514"/>
            <a:ext cx="1790293" cy="187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mjunhgauzen.mezhdu.krokodilom.i.lvom.avi.imag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00" y="4407034"/>
            <a:ext cx="1776570" cy="185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128797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4" y="4445903"/>
            <a:ext cx="2392895" cy="182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10566"/>
            <a:ext cx="2462082" cy="184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0719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273</Words>
  <Application>Microsoft Office PowerPoint</Application>
  <PresentationFormat>Экран (4:3)</PresentationFormat>
  <Paragraphs>83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Воображение или фантазия –  умение мысленно представить сказанное и фантазировать </vt:lpstr>
      <vt:lpstr>Презентация PowerPoint</vt:lpstr>
      <vt:lpstr>Алан Александр Милн –  английский писатель </vt:lpstr>
      <vt:lpstr>Глеб Горбовский  «Розовый слон»</vt:lpstr>
      <vt:lpstr>  Рудольф Эрих Распе–  немецкий профессор древней истории, археолог, библиотекарь  </vt:lpstr>
      <vt:lpstr>Астрид Анна Эмилия Линдгрен –  шведская писательница</vt:lpstr>
      <vt:lpstr>  Пословицы </vt:lpstr>
      <vt:lpstr>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2016-12-08T20:08:11Z</dcterms:created>
  <dcterms:modified xsi:type="dcterms:W3CDTF">2016-12-11T15:59:59Z</dcterms:modified>
</cp:coreProperties>
</file>